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72" r:id="rId3"/>
    <p:sldId id="274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07"/>
    <p:restoredTop sz="95266"/>
  </p:normalViewPr>
  <p:slideViewPr>
    <p:cSldViewPr snapToGrid="0" snapToObjects="1">
      <p:cViewPr>
        <p:scale>
          <a:sx n="100" d="100"/>
          <a:sy n="100" d="100"/>
        </p:scale>
        <p:origin x="1344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G>
</file>

<file path=ppt/media/image3.gif>
</file>

<file path=ppt/media/image4.jpg>
</file>

<file path=ppt/media/image5.jp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A905B9-5A77-3949-9D50-CC0ACDE72614}" type="datetimeFigureOut">
              <a:rPr lang="en-US" smtClean="0"/>
              <a:t>2/25/2016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8007E-1794-874A-9E09-187CBAA04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07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C28A-37E9-1048-8179-C6852B53B05F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99114" y="6041362"/>
            <a:ext cx="317583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10024870" y="6041362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mtClean="0">
                <a:latin typeface="+mn-ea"/>
                <a:ea typeface="+mn-ea"/>
                <a:cs typeface="Lantinghei SC Demibold" charset="-122"/>
              </a:rPr>
              <a:t>基础工业训练中心</a:t>
            </a:r>
            <a:endParaRPr lang="en-US" dirty="0">
              <a:latin typeface="+mn-ea"/>
              <a:ea typeface="+mn-ea"/>
              <a:cs typeface="Lantinghei SC Demibold" charset="-122"/>
            </a:endParaRPr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5556" y="406000"/>
            <a:ext cx="864000" cy="86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42F3-E89F-8442-9824-6E2934AE199B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CAE23-18CE-EB49-A6BF-DD68F4559AB5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5AAB9-29E7-0B45-9CE2-D7D92F914521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78FDA-579C-6048-85D3-8F243976ED3E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FC4DA-9631-2F4B-806C-401BBC1410A7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A988-FB2F-9345-9DC8-382DFD0EE0ED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00F06-281F-6E47-BC04-F2052671E916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41A75-638B-EA49-A2E0-32073B2DE532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17D37-7B62-2748-AC42-D51A2864EB98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5C65-4278-1544-8C0D-543EEE240DB0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E81E-9A2B-6844-A2DD-8678792AA303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2B6F-48A5-7E4A-9B80-F827833063D4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43E29-6941-664D-8421-8F03E029149B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194B7-C092-164E-9BB7-F99445E79879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09F34-5D05-9B43-9CEB-449A57FC61E4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二级</a:t>
            </a:r>
          </a:p>
          <a:p>
            <a:pPr lvl="2"/>
            <a:r>
              <a:rPr lang="zh-CN" altLang="en-US" dirty="0" smtClean="0"/>
              <a:t>三级</a:t>
            </a:r>
          </a:p>
          <a:p>
            <a:pPr lvl="3"/>
            <a:r>
              <a:rPr lang="zh-CN" altLang="en-US" dirty="0" smtClean="0"/>
              <a:t>四级</a:t>
            </a:r>
          </a:p>
          <a:p>
            <a:pPr lvl="4"/>
            <a:r>
              <a:rPr lang="zh-CN" altLang="en-US" dirty="0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0663" y="6406487"/>
            <a:ext cx="682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9DEFD7-D3F8-E149-BC67-AB616DFAE7C0}" type="datetime1">
              <a:rPr lang="en-US" smtClean="0"/>
              <a:t>2/25/2016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927844" y="6406487"/>
            <a:ext cx="6612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0024870" y="6041362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mtClean="0">
                <a:latin typeface="+mn-ea"/>
                <a:ea typeface="+mn-ea"/>
                <a:cs typeface="Lantinghei SC Demibold" charset="-122"/>
              </a:rPr>
              <a:t>基础工业训练中心</a:t>
            </a:r>
            <a:endParaRPr lang="en-US" dirty="0">
              <a:latin typeface="+mn-ea"/>
              <a:ea typeface="+mn-ea"/>
              <a:cs typeface="Lantinghei SC Demibold" charset="-122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677333" y="6041363"/>
            <a:ext cx="7910155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r>
              <a:rPr lang="en-US" altLang="zh-CN" dirty="0" smtClean="0"/>
              <a:t>De-Yu Wang, FITC,</a:t>
            </a:r>
            <a:r>
              <a:rPr lang="en-US" altLang="zh-CN" baseline="0" dirty="0" smtClean="0"/>
              <a:t> Tsinghua University		Basics of Industrial Systems	Lecture 01 Introduction to manufacturing systems</a:t>
            </a:r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5556" y="406000"/>
            <a:ext cx="864000" cy="864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kern="1200">
          <a:solidFill>
            <a:schemeClr val="accent1"/>
          </a:solidFill>
          <a:latin typeface="Microsoft YaHei" charset="0"/>
          <a:ea typeface="Microsoft YaHei" charset="0"/>
          <a:cs typeface="Microsoft YaHei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56733" y="667084"/>
            <a:ext cx="8033032" cy="1262691"/>
          </a:xfrm>
        </p:spPr>
        <p:txBody>
          <a:bodyPr/>
          <a:lstStyle/>
          <a:p>
            <a:r>
              <a:rPr kumimoji="1" lang="zh-CN" altLang="en-US" sz="4800" dirty="0" smtClean="0">
                <a:latin typeface="黑体" panose="02010609060101010101" pitchFamily="49" charset="-122"/>
                <a:ea typeface="黑体" panose="02010609060101010101" pitchFamily="49" charset="-122"/>
                <a:cs typeface="Lantinghei SC Demibold" charset="-122"/>
              </a:rPr>
              <a:t>工业系统沙盘</a:t>
            </a:r>
            <a:r>
              <a:rPr kumimoji="1" lang="en-US" altLang="zh-CN" sz="48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/>
            </a:r>
            <a:br>
              <a:rPr kumimoji="1" lang="en-US" altLang="zh-CN" sz="48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</a:br>
            <a:r>
              <a:rPr kumimoji="1" lang="en-US" altLang="zh-CN" sz="32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Building a miniature manufacturing system</a:t>
            </a:r>
            <a:endParaRPr kumimoji="1" lang="zh-CN" altLang="en-US" sz="4800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956733" y="125734"/>
            <a:ext cx="5980470" cy="3646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just"/>
            <a:r>
              <a:rPr kumimoji="1" lang="zh-CN" altLang="en-US" sz="1800" dirty="0" smtClean="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Lantinghei SC Demibold" charset="-122"/>
              </a:rPr>
              <a:t>工业系统基础</a:t>
            </a:r>
            <a:r>
              <a:rPr kumimoji="1" lang="zh-CN" altLang="en-US" sz="1800" dirty="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Lantinghei SC Demibold" charset="-122"/>
              </a:rPr>
              <a:t> </a:t>
            </a:r>
            <a:r>
              <a:rPr kumimoji="1" lang="en-US" altLang="zh-CN" sz="1800" dirty="0" smtClean="0">
                <a:solidFill>
                  <a:schemeClr val="bg1">
                    <a:lumMod val="50000"/>
                  </a:schemeClr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Basics of Industrial Systems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7" t="4979" r="23066" b="356"/>
          <a:stretch/>
        </p:blipFill>
        <p:spPr>
          <a:xfrm>
            <a:off x="5494671" y="2622217"/>
            <a:ext cx="3972222" cy="396849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008" y="4606465"/>
            <a:ext cx="1466991" cy="9652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8897" y="3133362"/>
            <a:ext cx="1473103" cy="147310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8897" y="1824754"/>
            <a:ext cx="1473105" cy="1308608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 3" charset="2"/>
              <a:buChar char="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通过智能工厂沙盘，了解常见制造业系统中的主要环节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l">
              <a:buFont typeface="Wingdings 3" charset="2"/>
              <a:buChar char="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了解工厂布局的主要形式及其利弊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l">
              <a:buFont typeface="Wingdings 3" charset="2"/>
              <a:buChar char="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了解系统效率优化的基本原理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2" indent="-342900" algn="l">
              <a:buFont typeface="Wingdings 3" charset="2"/>
              <a:buChar char="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生产线布局对效率的影响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2" indent="-342900" algn="l">
              <a:buFont typeface="Wingdings 3" charset="2"/>
              <a:buChar char="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局部最优与全局最优的关系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l">
              <a:buFont typeface="Wingdings 3" charset="2"/>
              <a:buChar char="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讨论未来提高制造业系统效率的途径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2" indent="-342900" algn="l">
              <a:buFont typeface="Wingdings 3" charset="2"/>
              <a:buChar char="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自动化（无人化）的利与弊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l">
              <a:buFont typeface="Wingdings 3" charset="2"/>
              <a:buChar char="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讨论提高制造业系统效率的意义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2" indent="-342900" algn="l">
              <a:buFont typeface="Wingdings 3" charset="2"/>
              <a:buChar char="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效率、成本、节能与环保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l"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50256" y="5110667"/>
            <a:ext cx="2171732" cy="16288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46774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85216"/>
          </a:xfrm>
        </p:spPr>
        <p:txBody>
          <a:bodyPr/>
          <a:lstStyle/>
          <a:p>
            <a:r>
              <a:rPr lang="zh-CN" altLang="en-US" dirty="0" smtClean="0"/>
              <a:t>课程教学安排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304543"/>
            <a:ext cx="4184035" cy="432316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zh-CN" altLang="en-US" dirty="0" smtClean="0"/>
              <a:t>课程内容</a:t>
            </a:r>
            <a:endParaRPr lang="en-US" altLang="zh-CN" dirty="0" smtClean="0"/>
          </a:p>
          <a:p>
            <a:r>
              <a:rPr lang="zh-CN" altLang="en-US" dirty="0" smtClean="0"/>
              <a:t>第一节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制造系统导言，</a:t>
            </a:r>
            <a:r>
              <a:rPr lang="en-US" altLang="zh-CN" dirty="0" smtClean="0"/>
              <a:t>1’</a:t>
            </a:r>
          </a:p>
          <a:p>
            <a:r>
              <a:rPr lang="zh-CN" altLang="en-US" dirty="0" smtClean="0"/>
              <a:t>第二节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系统组件纵览，</a:t>
            </a:r>
            <a:r>
              <a:rPr lang="en-US" altLang="zh-CN" dirty="0" smtClean="0"/>
              <a:t>1’</a:t>
            </a:r>
          </a:p>
          <a:p>
            <a:pPr lvl="1"/>
            <a:endParaRPr lang="en-US" dirty="0"/>
          </a:p>
          <a:p>
            <a:r>
              <a:rPr lang="zh-CN" altLang="en-US" dirty="0" smtClean="0"/>
              <a:t>第三节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布局、持续改善与信息化，</a:t>
            </a:r>
            <a:r>
              <a:rPr lang="en-US" altLang="zh-CN" dirty="0" smtClean="0"/>
              <a:t>1’</a:t>
            </a:r>
          </a:p>
          <a:p>
            <a:r>
              <a:rPr lang="zh-CN" altLang="en-US" dirty="0" smtClean="0"/>
              <a:t>第四节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人因学与人机工程，</a:t>
            </a:r>
            <a:r>
              <a:rPr lang="en-US" altLang="zh-CN" dirty="0" smtClean="0"/>
              <a:t>1’</a:t>
            </a:r>
          </a:p>
          <a:p>
            <a:r>
              <a:rPr lang="zh-CN" altLang="en-US" dirty="0" smtClean="0"/>
              <a:t>第五节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向更高效的未来制造迈进，</a:t>
            </a:r>
            <a:r>
              <a:rPr lang="en-US" altLang="zh-CN" dirty="0" smtClean="0"/>
              <a:t>1’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1304543"/>
            <a:ext cx="4184034" cy="432316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zh-CN" altLang="en-US" dirty="0" smtClean="0"/>
              <a:t>实践环节</a:t>
            </a:r>
            <a:endParaRPr lang="en-US" altLang="zh-CN" dirty="0" smtClean="0"/>
          </a:p>
          <a:p>
            <a:r>
              <a:rPr lang="zh-CN" altLang="en-US" dirty="0" smtClean="0"/>
              <a:t>第一节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认识各类工业系统组件，</a:t>
            </a:r>
            <a:r>
              <a:rPr lang="en-US" altLang="zh-CN" dirty="0" smtClean="0"/>
              <a:t>2’</a:t>
            </a:r>
          </a:p>
          <a:p>
            <a:r>
              <a:rPr lang="zh-CN" altLang="en-US" dirty="0" smtClean="0"/>
              <a:t>第二节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认识中心拥有的各类设备，</a:t>
            </a:r>
            <a:r>
              <a:rPr lang="en-US" altLang="zh-CN" dirty="0" smtClean="0"/>
              <a:t>1’</a:t>
            </a:r>
          </a:p>
          <a:p>
            <a:pPr lvl="1"/>
            <a:r>
              <a:rPr lang="zh-CN" altLang="en-US" dirty="0" smtClean="0"/>
              <a:t>开始搭建工业系统沙盘，</a:t>
            </a:r>
            <a:r>
              <a:rPr lang="en-US" altLang="zh-CN" dirty="0" smtClean="0"/>
              <a:t>1’</a:t>
            </a:r>
          </a:p>
          <a:p>
            <a:r>
              <a:rPr lang="zh-CN" altLang="en-US" dirty="0" smtClean="0"/>
              <a:t>第三节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继续搭建沙盘，</a:t>
            </a:r>
            <a:r>
              <a:rPr lang="en-US" altLang="zh-CN" dirty="0" smtClean="0"/>
              <a:t>2’</a:t>
            </a:r>
          </a:p>
          <a:p>
            <a:r>
              <a:rPr lang="zh-CN" altLang="en-US" dirty="0" smtClean="0"/>
              <a:t>第四节</a:t>
            </a:r>
            <a:endParaRPr lang="en-US" altLang="zh-CN" dirty="0" smtClean="0"/>
          </a:p>
          <a:p>
            <a:pPr lvl="1"/>
            <a:r>
              <a:rPr lang="zh-CN" altLang="en-US" dirty="0"/>
              <a:t>尝试不同布局，计算系统效率，</a:t>
            </a:r>
            <a:r>
              <a:rPr lang="en-US" altLang="zh-CN" dirty="0"/>
              <a:t>2’</a:t>
            </a:r>
            <a:endParaRPr lang="en-US" altLang="zh-CN" dirty="0" smtClean="0"/>
          </a:p>
          <a:p>
            <a:r>
              <a:rPr lang="zh-CN" altLang="en-US" dirty="0" smtClean="0"/>
              <a:t>第五节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讨论及成果展示，</a:t>
            </a:r>
            <a:r>
              <a:rPr lang="en-US" altLang="zh-CN" dirty="0" smtClean="0"/>
              <a:t>2’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7334" y="5837516"/>
            <a:ext cx="15696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>
                <a:latin typeface="Microsoft YaHei" charset="-122"/>
                <a:ea typeface="Microsoft YaHei" charset="-122"/>
                <a:cs typeface="Microsoft YaHei" charset="-122"/>
              </a:rPr>
              <a:t>＊</a:t>
            </a:r>
            <a:r>
              <a:rPr lang="zh-CN" altLang="en-US" sz="900" dirty="0" smtClean="0">
                <a:latin typeface="Microsoft YaHei" charset="-122"/>
                <a:ea typeface="Microsoft YaHei" charset="-122"/>
                <a:cs typeface="Microsoft YaHei" charset="-122"/>
              </a:rPr>
              <a:t>内容后的数字代表课时数</a:t>
            </a:r>
            <a:endParaRPr lang="en-US" sz="9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005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本课程中，你将会学到</a:t>
            </a:r>
            <a:r>
              <a:rPr lang="en-US" altLang="zh-CN" dirty="0" smtClean="0"/>
              <a:t>……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关于制造系统的基本知识</a:t>
            </a:r>
            <a:endParaRPr lang="en-US" altLang="zh-CN" dirty="0" smtClean="0"/>
          </a:p>
          <a:p>
            <a:r>
              <a:rPr lang="zh-CN" altLang="en-US" dirty="0" smtClean="0"/>
              <a:t>制造企业管理与业务改善的主要手段</a:t>
            </a:r>
            <a:endParaRPr lang="en-US" altLang="zh-CN" dirty="0" smtClean="0"/>
          </a:p>
          <a:p>
            <a:endParaRPr lang="en-US" dirty="0"/>
          </a:p>
          <a:p>
            <a:r>
              <a:rPr lang="zh-CN" altLang="en-US" dirty="0" smtClean="0"/>
              <a:t>其他技能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机电系统搭建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编程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Wiki</a:t>
            </a:r>
            <a:r>
              <a:rPr lang="zh-CN" altLang="en-US" dirty="0" smtClean="0"/>
              <a:t>格式文档的编辑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团队研讨方法</a:t>
            </a:r>
            <a:endParaRPr lang="en-US" altLang="zh-CN" dirty="0"/>
          </a:p>
          <a:p>
            <a:pPr lvl="1"/>
            <a:r>
              <a:rPr lang="en-US" altLang="zh-CN" dirty="0" smtClean="0"/>
              <a:t>……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1" t="18340" r="11247" b="18340"/>
          <a:stretch/>
        </p:blipFill>
        <p:spPr>
          <a:xfrm>
            <a:off x="7406730" y="773854"/>
            <a:ext cx="1867272" cy="1138025"/>
          </a:xfrm>
          <a:prstGeom prst="rect">
            <a:avLst/>
          </a:prstGeom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A0A0A0"/>
              </a:clrFrom>
              <a:clrTo>
                <a:srgbClr val="A0A0A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7003" y="429875"/>
            <a:ext cx="2097929" cy="14820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/>
          <a:srcRect l="947" t="43011" r="36963" b="6399"/>
          <a:stretch/>
        </p:blipFill>
        <p:spPr>
          <a:xfrm>
            <a:off x="4268857" y="4242032"/>
            <a:ext cx="2886075" cy="150495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9" t="6526" r="13331" b="-1251"/>
          <a:stretch/>
        </p:blipFill>
        <p:spPr>
          <a:xfrm>
            <a:off x="4894332" y="1962808"/>
            <a:ext cx="2260600" cy="192359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6"/>
          <a:srcRect l="25252" t="40417" r="50133" b="7708"/>
          <a:stretch/>
        </p:blipFill>
        <p:spPr>
          <a:xfrm>
            <a:off x="7353299" y="2943610"/>
            <a:ext cx="2078537" cy="2803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02704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Facet">
      <a:dk1>
        <a:sysClr val="windowText" lastClr="000000"/>
      </a:dk1>
      <a:lt1>
        <a:sysClr val="window" lastClr="F0FFC8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0FFC8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1460</TotalTime>
  <Words>245</Words>
  <Application>Microsoft Office PowerPoint</Application>
  <PresentationFormat>宽屏</PresentationFormat>
  <Paragraphs>49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3" baseType="lpstr">
      <vt:lpstr>Lantinghei SC Demibold</vt:lpstr>
      <vt:lpstr>黑体</vt:lpstr>
      <vt:lpstr>华文新魏</vt:lpstr>
      <vt:lpstr>Microsoft YaHei</vt:lpstr>
      <vt:lpstr>Abadi MT Condensed Extra Bold</vt:lpstr>
      <vt:lpstr>Arial</vt:lpstr>
      <vt:lpstr>Calibri</vt:lpstr>
      <vt:lpstr>Trebuchet MS</vt:lpstr>
      <vt:lpstr>Wingdings 3</vt:lpstr>
      <vt:lpstr>平面</vt:lpstr>
      <vt:lpstr>工业系统沙盘 Building a miniature manufacturing system</vt:lpstr>
      <vt:lpstr>课程教学安排</vt:lpstr>
      <vt:lpstr>本课程中，你将会学到……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工业系统基础</dc:title>
  <dc:creator>Woody Wang</dc:creator>
  <cp:lastModifiedBy>Woody Wang</cp:lastModifiedBy>
  <cp:revision>105</cp:revision>
  <dcterms:created xsi:type="dcterms:W3CDTF">2015-11-03T12:35:43Z</dcterms:created>
  <dcterms:modified xsi:type="dcterms:W3CDTF">2016-02-25T09:07:15Z</dcterms:modified>
</cp:coreProperties>
</file>

<file path=docProps/thumbnail.jpeg>
</file>